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4" r:id="rId4"/>
    <p:sldId id="293" r:id="rId5"/>
    <p:sldId id="264" r:id="rId6"/>
    <p:sldId id="268" r:id="rId7"/>
    <p:sldId id="271" r:id="rId8"/>
    <p:sldId id="270" r:id="rId9"/>
    <p:sldId id="269" r:id="rId10"/>
    <p:sldId id="272" r:id="rId11"/>
    <p:sldId id="257" r:id="rId12"/>
    <p:sldId id="273" r:id="rId13"/>
    <p:sldId id="274" r:id="rId14"/>
    <p:sldId id="275" r:id="rId15"/>
    <p:sldId id="266" r:id="rId16"/>
    <p:sldId id="267" r:id="rId17"/>
    <p:sldId id="278" r:id="rId18"/>
    <p:sldId id="279" r:id="rId19"/>
    <p:sldId id="280" r:id="rId20"/>
    <p:sldId id="281" r:id="rId21"/>
    <p:sldId id="282" r:id="rId22"/>
    <p:sldId id="286" r:id="rId23"/>
    <p:sldId id="283" r:id="rId24"/>
    <p:sldId id="284" r:id="rId25"/>
    <p:sldId id="285" r:id="rId26"/>
    <p:sldId id="287" r:id="rId27"/>
    <p:sldId id="289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61D82-BCCF-4780-A34F-714D1EB88E85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7AB73-196A-404C-840E-D2F6CCDA0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928670"/>
            <a:ext cx="7772400" cy="22860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Инфраструктура сельской школы как фактор повышения качества образования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3886200"/>
            <a:ext cx="4643470" cy="1752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Погорелова О.В., начальник управления образования администрации </a:t>
            </a:r>
            <a:r>
              <a:rPr lang="ru-RU" dirty="0" err="1" smtClean="0">
                <a:solidFill>
                  <a:srgbClr val="002060"/>
                </a:solidFill>
              </a:rPr>
              <a:t>Ординского</a:t>
            </a:r>
            <a:r>
              <a:rPr lang="ru-RU" dirty="0" smtClean="0">
                <a:solidFill>
                  <a:srgbClr val="002060"/>
                </a:solidFill>
              </a:rPr>
              <a:t> муниципального округа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техн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714776" cy="3286148"/>
          </a:xfrm>
          <a:prstGeom prst="rect">
            <a:avLst/>
          </a:prstGeom>
          <a:noFill/>
        </p:spPr>
      </p:pic>
      <p:pic>
        <p:nvPicPr>
          <p:cNvPr id="16388" name="Picture 4" descr="техн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57166"/>
            <a:ext cx="3357586" cy="3286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714750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</a:t>
            </a:r>
            <a:r>
              <a:rPr lang="ru-RU" b="1" dirty="0"/>
              <a:t>базе Центра образования  "ТОЧКА РОСТА" МБОУ  «</a:t>
            </a:r>
            <a:r>
              <a:rPr lang="ru-RU" b="1" dirty="0" err="1"/>
              <a:t>Ординская</a:t>
            </a:r>
            <a:r>
              <a:rPr lang="ru-RU" b="1" dirty="0"/>
              <a:t> СОШ»  начал работать новый курс  внеурочной деятельности "</a:t>
            </a:r>
            <a:r>
              <a:rPr lang="ru-RU" b="1" dirty="0" err="1"/>
              <a:t>Технокампус</a:t>
            </a:r>
            <a:r>
              <a:rPr lang="ru-RU" b="1" dirty="0"/>
              <a:t>", на занятиях которого ребята 5-6 классов расширят свои знания по  робототехнике, полученные на уроках </a:t>
            </a:r>
            <a:r>
              <a:rPr lang="ru-RU" b="1" dirty="0" smtClean="0"/>
              <a:t>технологии.</a:t>
            </a:r>
          </a:p>
          <a:p>
            <a:r>
              <a:rPr lang="ru-RU" b="1" dirty="0"/>
              <a:t>  Занятия проводятся на базе 3 </a:t>
            </a:r>
            <a:r>
              <a:rPr lang="ru-RU" b="1" dirty="0" smtClean="0"/>
              <a:t>конструкторов</a:t>
            </a:r>
            <a:r>
              <a:rPr lang="ru-RU" b="1" dirty="0"/>
              <a:t>:  </a:t>
            </a:r>
            <a:r>
              <a:rPr lang="ru-RU" b="1" dirty="0" err="1"/>
              <a:t>Lego</a:t>
            </a:r>
            <a:r>
              <a:rPr lang="ru-RU" b="1" dirty="0"/>
              <a:t> </a:t>
            </a:r>
            <a:r>
              <a:rPr lang="ru-RU" b="1" dirty="0" err="1"/>
              <a:t>We</a:t>
            </a:r>
            <a:r>
              <a:rPr lang="ru-RU" b="1" dirty="0"/>
              <a:t> </a:t>
            </a:r>
            <a:r>
              <a:rPr lang="ru-RU" b="1" dirty="0" err="1"/>
              <a:t>Do</a:t>
            </a:r>
            <a:r>
              <a:rPr lang="ru-RU" b="1" dirty="0"/>
              <a:t> 2.0,  </a:t>
            </a:r>
            <a:r>
              <a:rPr lang="ru-RU" b="1" dirty="0" err="1"/>
              <a:t>Lego</a:t>
            </a:r>
            <a:r>
              <a:rPr lang="ru-RU" b="1" dirty="0"/>
              <a:t> </a:t>
            </a:r>
            <a:r>
              <a:rPr lang="ru-RU" b="1" dirty="0" err="1"/>
              <a:t>Education</a:t>
            </a:r>
            <a:r>
              <a:rPr lang="ru-RU" b="1" dirty="0"/>
              <a:t> 9686,  </a:t>
            </a:r>
            <a:r>
              <a:rPr lang="ru-RU" b="1" dirty="0" err="1"/>
              <a:t>Lego</a:t>
            </a:r>
            <a:r>
              <a:rPr lang="ru-RU" b="1" dirty="0"/>
              <a:t> </a:t>
            </a:r>
            <a:r>
              <a:rPr lang="ru-RU" b="1" dirty="0" err="1"/>
              <a:t>Mindstorms</a:t>
            </a:r>
            <a:r>
              <a:rPr lang="ru-RU" b="1" dirty="0"/>
              <a:t> </a:t>
            </a:r>
            <a:r>
              <a:rPr lang="ru-RU" b="1" dirty="0" smtClean="0"/>
              <a:t>EV3.</a:t>
            </a:r>
            <a:endParaRPr lang="ru-RU" b="1" dirty="0"/>
          </a:p>
          <a:p>
            <a:r>
              <a:rPr lang="ru-RU" b="1" dirty="0" err="1" smtClean="0"/>
              <a:t>Lego</a:t>
            </a:r>
            <a:r>
              <a:rPr lang="ru-RU" b="1" dirty="0" smtClean="0"/>
              <a:t> </a:t>
            </a:r>
            <a:r>
              <a:rPr lang="ru-RU" b="1" dirty="0"/>
              <a:t>подходит детям всех возрастов, так как выпускаются наборы, ориентированные на разный уровень подготовки и возраст.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безоп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429024" cy="3000396"/>
          </a:xfrm>
          <a:prstGeom prst="rect">
            <a:avLst/>
          </a:prstGeom>
          <a:noFill/>
        </p:spPr>
      </p:pic>
      <p:pic>
        <p:nvPicPr>
          <p:cNvPr id="1028" name="Picture 4" descr="безоп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28604"/>
            <a:ext cx="2928958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57224" y="3500438"/>
            <a:ext cx="6000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Благодаря тренажёрам – манекенам, представляющим собой имитацию взрослого человека, дети вместе с учителем отрабатывают   технику и приёмы удаления инородного тела из дыхательных путей, тренируются проводить сердечно-легочную  реанимацию пострадавшему.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сеть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143272" cy="3214710"/>
          </a:xfrm>
          <a:prstGeom prst="rect">
            <a:avLst/>
          </a:prstGeom>
          <a:noFill/>
        </p:spPr>
      </p:pic>
      <p:pic>
        <p:nvPicPr>
          <p:cNvPr id="20484" name="Picture 4" descr="дист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290"/>
            <a:ext cx="2714644" cy="3000396"/>
          </a:xfrm>
          <a:prstGeom prst="rect">
            <a:avLst/>
          </a:prstGeom>
          <a:noFill/>
        </p:spPr>
      </p:pic>
      <p:pic>
        <p:nvPicPr>
          <p:cNvPr id="20486" name="Picture 6" descr="дист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714488"/>
            <a:ext cx="2071702" cy="29765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3857628"/>
            <a:ext cx="6357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</a:t>
            </a:r>
            <a:r>
              <a:rPr lang="ru-RU" b="1" dirty="0"/>
              <a:t>базе центра образования цифрового и гуманитарного профилей «Точка Роста» прошел дистанционный (отборочный) этап XIV краевой научно-технической олимпиады обучающихся. Цель олимпиады – выявление и поддержка одаренных и талантливых детей в области научно-технического творчества, развитие системы дополнительного образования технической направленности в Пермском крае.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шоу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3857652" cy="3786214"/>
          </a:xfrm>
          <a:prstGeom prst="rect">
            <a:avLst/>
          </a:prstGeom>
          <a:noFill/>
        </p:spPr>
      </p:pic>
      <p:pic>
        <p:nvPicPr>
          <p:cNvPr id="6148" name="Picture 4" descr="шой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290"/>
            <a:ext cx="4071966" cy="38576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3857628"/>
            <a:ext cx="81439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  </a:t>
            </a:r>
            <a:r>
              <a:rPr lang="ru-RU" b="1" dirty="0" smtClean="0"/>
              <a:t>На </a:t>
            </a:r>
            <a:r>
              <a:rPr lang="ru-RU" b="1" dirty="0"/>
              <a:t>базе Центра «Точка роста»  прошла демонстрация </a:t>
            </a:r>
            <a:r>
              <a:rPr lang="ru-RU" b="1" dirty="0" err="1"/>
              <a:t>спецвыпуска</a:t>
            </a:r>
            <a:r>
              <a:rPr lang="ru-RU" b="1" dirty="0"/>
              <a:t>  «</a:t>
            </a:r>
            <a:r>
              <a:rPr lang="ru-RU" b="1" dirty="0" err="1"/>
              <a:t>ПроеКТОриЯ</a:t>
            </a:r>
            <a:r>
              <a:rPr lang="ru-RU" b="1" dirty="0"/>
              <a:t>. ШОУ ПРОФЕССИЙ. Кулинарное дело».  </a:t>
            </a:r>
            <a:r>
              <a:rPr lang="ru-RU" b="1" dirty="0" smtClean="0"/>
              <a:t>125 </a:t>
            </a:r>
            <a:r>
              <a:rPr lang="ru-RU" b="1" dirty="0"/>
              <a:t>обучающихся 8-11 классов </a:t>
            </a:r>
            <a:r>
              <a:rPr lang="ru-RU" b="1" dirty="0" smtClean="0"/>
              <a:t> школ округа с </a:t>
            </a:r>
            <a:r>
              <a:rPr lang="ru-RU" b="1" dirty="0"/>
              <a:t>интересом наблюдали,  как в экспериментальном режиме соревновались  2 команды поваров, демонстрируя свои умения  и навыки по технологии  приготовления блюд из неизвестных продуктов, соблюдению санитарных норм и правил безопасности, оформлению и подаче приготовленных блюд, умение работать в команде.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928802"/>
            <a:ext cx="21431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2786058"/>
            <a:ext cx="481013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158" y="357166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Для  ученого  совета ОИПО была проведена экскурсия  «Это наша Точка роста»,  в ходе которой  гости ознакомились с высокотехнологичным  оборудованием,  его использованием на уроках технологии, информатики, ОБЖ, занятиях внеурочной деятельности и дополнительного образования. Ученый совет сделал  вывод:  «Точка роста» действительно центр развития и обновления образования в сельской школе.</a:t>
            </a:r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Цифровая образовательная среда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admin-smolensk.ru/files/366/01-04-2021_vyazma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8786874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pbs.twimg.com/media/EvCtVExXEAEhgK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8215338" cy="5743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dirty="0" smtClean="0"/>
              <a:t>МБОУ «</a:t>
            </a:r>
            <a:r>
              <a:rPr lang="ru-RU" sz="3600" dirty="0" err="1" smtClean="0"/>
              <a:t>Ашапская</a:t>
            </a:r>
            <a:r>
              <a:rPr lang="ru-RU" sz="3600" dirty="0" smtClean="0"/>
              <a:t> СОШ»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29289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643050"/>
            <a:ext cx="502412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429132"/>
            <a:ext cx="2714644" cy="2076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507206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857232"/>
            <a:ext cx="3643338" cy="516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МБОУ «</a:t>
            </a:r>
            <a:r>
              <a:rPr lang="ru-RU" sz="3200" dirty="0" err="1" smtClean="0"/>
              <a:t>Медянская</a:t>
            </a:r>
            <a:r>
              <a:rPr lang="ru-RU" sz="3200" dirty="0" smtClean="0"/>
              <a:t> СОШ»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37862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3405193" cy="502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/>
              <a:t>МБОУ «</a:t>
            </a:r>
            <a:r>
              <a:rPr lang="ru-RU" sz="2000" dirty="0" err="1" smtClean="0"/>
              <a:t>Ординская</a:t>
            </a:r>
            <a:r>
              <a:rPr lang="ru-RU" sz="2000" dirty="0" smtClean="0"/>
              <a:t> СОШ»                                         МБОУ «</a:t>
            </a:r>
            <a:r>
              <a:rPr lang="ru-RU" sz="2000" dirty="0" err="1" smtClean="0"/>
              <a:t>Ашапская</a:t>
            </a:r>
            <a:r>
              <a:rPr lang="ru-RU" sz="2000" dirty="0" smtClean="0"/>
              <a:t> СОШ»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Здание нашей школ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4648200" cy="5214974"/>
          </a:xfrm>
          <a:prstGeom prst="rect">
            <a:avLst/>
          </a:prstGeom>
          <a:noFill/>
        </p:spPr>
      </p:pic>
      <p:pic>
        <p:nvPicPr>
          <p:cNvPr id="38916" name="Picture 4" descr="https://ashap-sosh.permschool.ru/upload/permscashap_sosh_new/images/thumb/a7/23/a723b3c7dc3b21ab6758009b9503c3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4415999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/>
              <a:t>Итоги ЕГЭ по русскому языку  (средний балл)</a:t>
            </a:r>
          </a:p>
        </p:txBody>
      </p:sp>
      <p:graphicFrame>
        <p:nvGraphicFramePr>
          <p:cNvPr id="102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15925" y="1601788"/>
          <a:ext cx="8432800" cy="4635500"/>
        </p:xfrm>
        <a:graphic>
          <a:graphicData uri="http://schemas.openxmlformats.org/presentationml/2006/ole">
            <p:oleObj spid="_x0000_s8194" name="Диаграмма" r:id="rId3" imgW="8420033" imgH="462904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2400" b="1" smtClean="0"/>
              <a:t>Итоги ЕГЭ по математике (средний балл)</a:t>
            </a:r>
          </a:p>
        </p:txBody>
      </p:sp>
      <p:graphicFrame>
        <p:nvGraphicFramePr>
          <p:cNvPr id="2050" name="Содержимое 3"/>
          <p:cNvGraphicFramePr>
            <a:graphicFrameLocks noGrp="1"/>
          </p:cNvGraphicFramePr>
          <p:nvPr>
            <p:ph idx="1"/>
          </p:nvPr>
        </p:nvGraphicFramePr>
        <p:xfrm>
          <a:off x="487363" y="1517650"/>
          <a:ext cx="8402637" cy="4635500"/>
        </p:xfrm>
        <a:graphic>
          <a:graphicData uri="http://schemas.openxmlformats.org/presentationml/2006/ole">
            <p:oleObj spid="_x0000_s9218" name="Диаграмма" r:id="rId3" imgW="8391441" imgH="462904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Спортивные объекты в </a:t>
            </a:r>
            <a:r>
              <a:rPr lang="ru-RU" sz="2800" dirty="0" smtClean="0">
                <a:solidFill>
                  <a:srgbClr val="002060"/>
                </a:solidFill>
              </a:rPr>
              <a:t>школах </a:t>
            </a:r>
            <a:r>
              <a:rPr lang="ru-RU" sz="2800" dirty="0" err="1" smtClean="0">
                <a:solidFill>
                  <a:srgbClr val="002060"/>
                </a:solidFill>
              </a:rPr>
              <a:t>Ординского</a:t>
            </a:r>
            <a:r>
              <a:rPr lang="ru-RU" sz="2800" dirty="0" smtClean="0">
                <a:solidFill>
                  <a:srgbClr val="002060"/>
                </a:solidFill>
              </a:rPr>
              <a:t> МО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42910" y="1357298"/>
            <a:ext cx="757242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storage.inovaco.ru/media/cache/7f/ad/f3/80/f2/06/7fadf380f20689f2f82160f07c026f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storage.inovaco.ru/media/cache/f4/16/47/dc/33/fc/f41647dc33fc64934bd4c12d1ccf95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4054722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87000" y="-16383000"/>
            <a:ext cx="594360" cy="79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214422"/>
            <a:ext cx="371477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1" y="517749"/>
          <a:ext cx="8858278" cy="5917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3029"/>
                <a:gridCol w="1431189"/>
                <a:gridCol w="2561076"/>
                <a:gridCol w="1852984"/>
              </a:tblGrid>
              <a:tr h="11765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Административные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правонарушения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Преступления</a:t>
                      </a:r>
                    </a:p>
                  </a:txBody>
                  <a:tcPr marL="68580" marR="68580" marT="0" marB="0"/>
                </a:tc>
              </a:tr>
              <a:tr h="637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Ординская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СОШ»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Медянская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СОШ»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5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Красноясыльская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ООШ»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Ашапская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СОШ»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МБОУ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Карьевская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СОШ»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7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МКОУ 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Ашапская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ОШИ»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5984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 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(АПГ - 2)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  (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АПГ-6 )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(АПГ - 5)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Программы развития образовательных организаций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Внедрение новых ФГОС</a:t>
            </a:r>
          </a:p>
          <a:p>
            <a:r>
              <a:rPr lang="ru-RU" dirty="0" smtClean="0"/>
              <a:t>Соответствие школ </a:t>
            </a:r>
            <a:r>
              <a:rPr lang="ru-RU" dirty="0" err="1" smtClean="0"/>
              <a:t>аккредитационным</a:t>
            </a:r>
            <a:r>
              <a:rPr lang="ru-RU" dirty="0" smtClean="0"/>
              <a:t> показателям</a:t>
            </a:r>
          </a:p>
          <a:p>
            <a:r>
              <a:rPr lang="ru-RU" dirty="0" smtClean="0"/>
              <a:t>Повышение эффективности дополнительного образования</a:t>
            </a:r>
          </a:p>
          <a:p>
            <a:r>
              <a:rPr lang="ru-RU" dirty="0" err="1" smtClean="0"/>
              <a:t>Цифровизация</a:t>
            </a:r>
            <a:r>
              <a:rPr lang="ru-RU" dirty="0" smtClean="0"/>
              <a:t> образовательного и управленческого процессов</a:t>
            </a:r>
          </a:p>
          <a:p>
            <a:r>
              <a:rPr lang="ru-RU" dirty="0" smtClean="0"/>
              <a:t>Совершенствование системы безопасности объектов образования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Bookman Old Style" pitchFamily="18" charset="0"/>
              </a:rPr>
              <a:t>Благодарю за внимание!</a:t>
            </a:r>
            <a:endParaRPr lang="ru-RU" sz="4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yakutia24.ru/images/2021/Kiyi_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626380" cy="5612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РГУТИС актовый з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8024838" cy="597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МБОУ «</a:t>
            </a:r>
            <a:r>
              <a:rPr lang="ru-RU" sz="3200" dirty="0" err="1" smtClean="0"/>
              <a:t>Ординская</a:t>
            </a:r>
            <a:r>
              <a:rPr lang="ru-RU" sz="3200" dirty="0" smtClean="0"/>
              <a:t> СОШ»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vesti-perm.ru/materials/99/27/TN750_9927f358b9bf487a923bd1d2bb44c7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286808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244" name="Picture 9" descr="IMG_18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7620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Приезд губернатора  Д.Н. Махонина в </a:t>
            </a:r>
            <a:r>
              <a:rPr lang="ru-RU" sz="2400" dirty="0" err="1" smtClean="0"/>
              <a:t>Ординский</a:t>
            </a:r>
            <a:r>
              <a:rPr lang="ru-RU" sz="2400" dirty="0" smtClean="0"/>
              <a:t> МО</a:t>
            </a:r>
            <a:br>
              <a:rPr lang="ru-RU" sz="2400" dirty="0" smtClean="0"/>
            </a:br>
            <a:r>
              <a:rPr lang="ru-RU" sz="2400" dirty="0" smtClean="0"/>
              <a:t> (МБОУ «</a:t>
            </a:r>
            <a:r>
              <a:rPr lang="ru-RU" sz="2400" dirty="0" err="1" smtClean="0"/>
              <a:t>Ординская</a:t>
            </a:r>
            <a:r>
              <a:rPr lang="ru-RU" sz="2400" dirty="0" smtClean="0"/>
              <a:t> СОШ»)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8429652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3"/>
            <a:ext cx="8143900" cy="596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На </a:t>
            </a:r>
            <a:r>
              <a:rPr lang="ru-RU" b="1" dirty="0"/>
              <a:t>базе Центра  образования цифрового и гуманитарного профилей «Точка роста» в  рамках сетевого взаимодействия прошли первые уроки технологии и информатики для обучающихся 7-8 классов МБОУ «</a:t>
            </a:r>
            <a:r>
              <a:rPr lang="ru-RU" b="1" dirty="0" err="1"/>
              <a:t>Карьевская</a:t>
            </a:r>
            <a:r>
              <a:rPr lang="ru-RU" b="1" dirty="0"/>
              <a:t> СОШ».</a:t>
            </a:r>
            <a:endParaRPr lang="ru-RU" dirty="0"/>
          </a:p>
          <a:p>
            <a:r>
              <a:rPr lang="ru-RU" b="1" dirty="0"/>
              <a:t> На уроках технологии девочки  погружались в модуль  «Промышленный дизайн». Найдя ответы на вопросы,   что такое промышленный дизайн и  что  должен уметь  дизайнер, девочки изучили 10 правил хорошего дизайна, ознакомились со способами  макетирования.  Побывав  в роли дизайнера, провели дизайн – анализ  модной сумки – </a:t>
            </a:r>
            <a:r>
              <a:rPr lang="ru-RU" b="1" dirty="0" err="1"/>
              <a:t>шоппера</a:t>
            </a:r>
            <a:r>
              <a:rPr lang="ru-RU" b="1" dirty="0"/>
              <a:t>,  изучили современные варианты  дизайна,   разобрались  со  способами передачи  идей на листе бумаги,  поработали в программе </a:t>
            </a:r>
            <a:r>
              <a:rPr lang="ru-RU" b="1" dirty="0" err="1"/>
              <a:t>Paint</a:t>
            </a:r>
            <a:r>
              <a:rPr lang="ru-RU" b="1" dirty="0"/>
              <a:t> </a:t>
            </a:r>
            <a:r>
              <a:rPr lang="ru-RU" b="1" dirty="0" smtClean="0"/>
              <a:t>3D.</a:t>
            </a: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18434" name="Picture 2" descr="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2735999" cy="2928958"/>
          </a:xfrm>
          <a:prstGeom prst="rect">
            <a:avLst/>
          </a:prstGeom>
          <a:noFill/>
        </p:spPr>
      </p:pic>
      <p:pic>
        <p:nvPicPr>
          <p:cNvPr id="18436" name="Picture 4" descr="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28"/>
            <a:ext cx="371477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218</Words>
  <Application>Microsoft Office PowerPoint</Application>
  <PresentationFormat>Экран (4:3)</PresentationFormat>
  <Paragraphs>63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Диаграмма</vt:lpstr>
      <vt:lpstr>Инфраструктура сельской школы как фактор повышения качества образования</vt:lpstr>
      <vt:lpstr>МБОУ «Ординская СОШ»                                         МБОУ «Ашапская СОШ»</vt:lpstr>
      <vt:lpstr>Слайд 3</vt:lpstr>
      <vt:lpstr>Слайд 4</vt:lpstr>
      <vt:lpstr>МБОУ «Ординская СОШ»</vt:lpstr>
      <vt:lpstr>Слайд 6</vt:lpstr>
      <vt:lpstr>Приезд губернатора  Д.Н. Махонина в Ординский МО  (МБОУ «Ординская СОШ»)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Цифровая образовательная среда</vt:lpstr>
      <vt:lpstr>Слайд 16</vt:lpstr>
      <vt:lpstr>МБОУ «Ашапская СОШ»</vt:lpstr>
      <vt:lpstr>Слайд 18</vt:lpstr>
      <vt:lpstr>МБОУ «Медянская СОШ»</vt:lpstr>
      <vt:lpstr>Итоги ЕГЭ по русскому языку  (средний балл)</vt:lpstr>
      <vt:lpstr>Итоги ЕГЭ по математике (средний балл)</vt:lpstr>
      <vt:lpstr>Спортивные объекты в школах Ординского МО</vt:lpstr>
      <vt:lpstr>Слайд 23</vt:lpstr>
      <vt:lpstr>Слайд 24</vt:lpstr>
      <vt:lpstr>Слайд 25</vt:lpstr>
      <vt:lpstr>Слайд 26</vt:lpstr>
      <vt:lpstr>Программы развития образовательных организаций</vt:lpstr>
      <vt:lpstr>Слайд 28</vt:lpstr>
    </vt:vector>
  </TitlesOfParts>
  <Company>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Qwerty</cp:lastModifiedBy>
  <cp:revision>33</cp:revision>
  <dcterms:created xsi:type="dcterms:W3CDTF">2021-12-06T10:31:14Z</dcterms:created>
  <dcterms:modified xsi:type="dcterms:W3CDTF">2021-12-09T04:29:13Z</dcterms:modified>
</cp:coreProperties>
</file>